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8" r:id="rId3"/>
    <p:sldId id="264" r:id="rId4"/>
    <p:sldId id="262" r:id="rId5"/>
    <p:sldId id="258" r:id="rId6"/>
    <p:sldId id="260" r:id="rId7"/>
    <p:sldId id="259" r:id="rId8"/>
    <p:sldId id="257" r:id="rId9"/>
    <p:sldId id="263" r:id="rId10"/>
    <p:sldId id="271" r:id="rId11"/>
    <p:sldId id="265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64" autoAdjust="0"/>
    <p:restoredTop sz="94660"/>
  </p:normalViewPr>
  <p:slideViewPr>
    <p:cSldViewPr snapToGrid="0">
      <p:cViewPr varScale="1">
        <p:scale>
          <a:sx n="78" d="100"/>
          <a:sy n="78" d="100"/>
        </p:scale>
        <p:origin x="2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726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11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26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54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76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20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24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61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744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94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EDABA-5367-4C4F-ACFD-4DC672B0FB0A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DC24D-8B44-44C5-9E42-6A82F6E8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75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9A34A7-5342-3C21-67D3-BDF36D6E82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" t="4653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F5DAE4-9F2A-EA3E-D020-6D0D82536859}"/>
              </a:ext>
            </a:extLst>
          </p:cNvPr>
          <p:cNvSpPr txBox="1"/>
          <p:nvPr/>
        </p:nvSpPr>
        <p:spPr>
          <a:xfrm>
            <a:off x="301255" y="128242"/>
            <a:ext cx="9303488" cy="606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>
              <a:lnSpc>
                <a:spcPct val="107000"/>
              </a:lnSpc>
            </a:pPr>
            <a:r>
              <a:rPr lang="ru-RU" sz="16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«Средняя общеобразовательная школа №18 с углубленным изучением отдельных предметов»</a:t>
            </a:r>
            <a:endParaRPr lang="ru-RU" sz="12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07220A-DD41-48DE-14B9-D8D4704C8162}"/>
              </a:ext>
            </a:extLst>
          </p:cNvPr>
          <p:cNvSpPr txBox="1"/>
          <p:nvPr/>
        </p:nvSpPr>
        <p:spPr>
          <a:xfrm>
            <a:off x="5661544" y="977943"/>
            <a:ext cx="2943448" cy="1378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Утверждаю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Директор МБОУ «СОШ №18 с УИОП»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Гайнуллин</a:t>
            </a:r>
            <a:r>
              <a:rPr lang="ru-RU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Н.З.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№</a:t>
            </a:r>
            <a:r>
              <a:rPr lang="ru-RU" sz="1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88</a:t>
            </a:r>
            <a:r>
              <a:rPr lang="ru-RU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13.04.2026 г. 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2FE742-4CFF-6B97-4079-E237D92B1B41}"/>
              </a:ext>
            </a:extLst>
          </p:cNvPr>
          <p:cNvSpPr txBox="1"/>
          <p:nvPr/>
        </p:nvSpPr>
        <p:spPr>
          <a:xfrm>
            <a:off x="1088065" y="2602203"/>
            <a:ext cx="7729869" cy="1653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летней смены </a:t>
            </a:r>
          </a:p>
          <a:p>
            <a:pPr algn="ctr">
              <a:lnSpc>
                <a:spcPct val="107000"/>
              </a:lnSpc>
            </a:pPr>
            <a:r>
              <a:rPr lang="ru-RU" sz="24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«Быть Первым!»</a:t>
            </a:r>
            <a:endParaRPr lang="ru-RU" b="1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пришкольного спортивно-оздоровительного лагеря «Радуга»</a:t>
            </a:r>
            <a:endParaRPr lang="ru-RU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A6D4F2-9441-FB07-DF95-B842507248BE}"/>
              </a:ext>
            </a:extLst>
          </p:cNvPr>
          <p:cNvSpPr txBox="1"/>
          <p:nvPr/>
        </p:nvSpPr>
        <p:spPr>
          <a:xfrm>
            <a:off x="1956981" y="4501538"/>
            <a:ext cx="4954772" cy="975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проведения: 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 мая – 27 июня 2026 г.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 детей: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 – 11 лет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Автор-составитель программы: 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Зверева К.С.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CB698C-19B7-8FA8-0ED3-2AB589D88FE3}"/>
              </a:ext>
            </a:extLst>
          </p:cNvPr>
          <p:cNvSpPr txBox="1"/>
          <p:nvPr/>
        </p:nvSpPr>
        <p:spPr>
          <a:xfrm>
            <a:off x="1594883" y="6410946"/>
            <a:ext cx="6716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г. Набережные Челны, 2026 год</a:t>
            </a:r>
          </a:p>
        </p:txBody>
      </p:sp>
      <p:pic>
        <p:nvPicPr>
          <p:cNvPr id="1026" name="Picture 2" descr="Движение первых — Википедия">
            <a:extLst>
              <a:ext uri="{FF2B5EF4-FFF2-40B4-BE49-F238E27FC236}">
                <a16:creationId xmlns:a16="http://schemas.microsoft.com/office/drawing/2014/main" id="{DFC3FB8C-7327-B7D5-ABBF-61D729BE3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734" y="4859322"/>
            <a:ext cx="968689" cy="191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8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146296-67CD-1362-9CB7-F3899B2CF4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3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4AA89D-F617-0D52-FB30-EEEF5F98F798}"/>
              </a:ext>
            </a:extLst>
          </p:cNvPr>
          <p:cNvSpPr txBox="1"/>
          <p:nvPr/>
        </p:nvSpPr>
        <p:spPr>
          <a:xfrm>
            <a:off x="534286" y="1674096"/>
            <a:ext cx="8837428" cy="4024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и методы работы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Познавательные беседы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проводятся с целью ознакомления детей с новым материалом.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Словесные, настольно-печатные игры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организуются с целью закрепления и как форма проведения занятия (ознакомление с окружающим, продуктивные виды деятельности).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Подвижные игры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проводятся для смены деятельности на занятиях, может и проводится и в конце занятия.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Целевые прогулки, экскурсии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проводятся с целью ознакомления с окружающим.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проблемного и исследовательского характера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используются для развития мышления, умения рассуждать, высказывать свои мысли, делать выводы, вести наблюдения.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Викторины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проводятся с целью закрепления пройденного материала.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моделирования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используется для развития у детей умения работать по схемам.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Инсценировки сказок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проводятся для ознакомления детей со сказкой, снятия напряжения.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400" b="1" i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праздников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проводятся с целью закрепления материала и создания положительных эмоций у детей.</a:t>
            </a:r>
          </a:p>
        </p:txBody>
      </p:sp>
    </p:spTree>
    <p:extLst>
      <p:ext uri="{BB962C8B-B14F-4D97-AF65-F5344CB8AC3E}">
        <p14:creationId xmlns:p14="http://schemas.microsoft.com/office/powerpoint/2010/main" val="1467244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179E61-30CC-065E-6EFA-1851621BA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DD8AA2-E459-32F4-AE84-529EF72D799E}"/>
              </a:ext>
            </a:extLst>
          </p:cNvPr>
          <p:cNvSpPr txBox="1"/>
          <p:nvPr/>
        </p:nvSpPr>
        <p:spPr>
          <a:xfrm>
            <a:off x="2238892" y="296791"/>
            <a:ext cx="5428216" cy="402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Предполагаемые результаты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462270-3963-1EF0-CD80-BF23FCADB36D}"/>
              </a:ext>
            </a:extLst>
          </p:cNvPr>
          <p:cNvSpPr txBox="1"/>
          <p:nvPr/>
        </p:nvSpPr>
        <p:spPr>
          <a:xfrm>
            <a:off x="928576" y="1382499"/>
            <a:ext cx="8048848" cy="4791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615950" algn="just">
              <a:lnSpc>
                <a:spcPct val="107000"/>
              </a:lnSpc>
              <a:tabLst>
                <a:tab pos="1073150" algn="l"/>
              </a:tabLst>
            </a:pPr>
            <a:r>
              <a:rPr lang="ru-RU" sz="1400" b="1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реализации данной программы ожидается: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общее оздоровление воспитанников, укрепление их здоровья;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укрепление физических и психологических сил детей, развитие лидерских и организаторских качеств, приобретение новых знаний, развитие творческих способностей, детской самостоятельности и самодеятельности;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получение участниками смены умений и навыков индивидуальной и коллективной творческой и трудовой деятельности, социальной активности;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коммуникативных способностей и толерантности;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темпа роста негативных социальных явлений среди детей;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негативного отношения к вредным привычкам;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творческой активности детей путем вовлечения их в социально-значимую деятельность;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общей культуры учащихся, привитие им социально-нравственных норм;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личностный рост участников смены;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благоприятных условий для оздоровления детей, их эстетического, патриотического и нравственного развития через сотрудничество </a:t>
            </a:r>
            <a:endParaRPr lang="ru-RU" sz="1400" kern="100" dirty="0">
              <a:solidFill>
                <a:srgbClr val="00206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361950" algn="just">
              <a:lnSpc>
                <a:spcPct val="107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учреждениями дополнительного образования;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 стараются создать атмосферу комфортности для </a:t>
            </a:r>
          </a:p>
          <a:p>
            <a:pPr lvl="0" indent="361950" algn="just">
              <a:lnSpc>
                <a:spcPct val="107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352128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563799-972F-9C7B-918E-39207F59DA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" r="3512"/>
          <a:stretch/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8840FC-8FC9-F73B-65C0-B88DF6AD904F}"/>
              </a:ext>
            </a:extLst>
          </p:cNvPr>
          <p:cNvSpPr txBox="1"/>
          <p:nvPr/>
        </p:nvSpPr>
        <p:spPr>
          <a:xfrm>
            <a:off x="2475614" y="222316"/>
            <a:ext cx="4954772" cy="402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Пояснительная записка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7F82D6-05A9-1FDE-C999-F277E3231D00}"/>
              </a:ext>
            </a:extLst>
          </p:cNvPr>
          <p:cNvSpPr txBox="1"/>
          <p:nvPr/>
        </p:nvSpPr>
        <p:spPr>
          <a:xfrm>
            <a:off x="306424" y="894518"/>
            <a:ext cx="9293152" cy="561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</a:pPr>
            <a:r>
              <a:rPr lang="ru-RU" sz="12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современных условиях развития общества востребована творческая личность, эффективно функционирующая, личность с потребностью созидания и </a:t>
            </a:r>
            <a:r>
              <a:rPr lang="ru-RU" sz="1200" kern="10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самосозидания</a:t>
            </a:r>
            <a:r>
              <a:rPr lang="ru-RU" sz="12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личность, способная превратить свою жизнедеятельность в творческий процесс. На пути формирования такой личности возникает острая необходимость в организации педагогически целесообразных условий развития и приобретения ребенком положительного опыта жизнедеятельности через создание дополнительной положительно-эмоциональной эстетико-творческой среды. Создание таких условий возможно при реализации программы </a:t>
            </a:r>
            <a:r>
              <a:rPr lang="ru-RU" sz="12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«Быть Первым!» </a:t>
            </a:r>
            <a:r>
              <a:rPr lang="ru-RU" sz="12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период летнего отдыха детей в лагере с дневным пребыванием «Радуга» на базе МБОУ «СОШ №18 с УИОП». </a:t>
            </a:r>
          </a:p>
          <a:p>
            <a:pPr indent="360000" algn="just">
              <a:lnSpc>
                <a:spcPct val="107000"/>
              </a:lnSpc>
            </a:pPr>
            <a:r>
              <a:rPr lang="ru-RU" sz="12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программы обусловлена тем, что организованная деятельность детей в летний период позволяет сделать педагогический процесс непрерывным в течение всего года. Летний лагерь с дневным пребыванием детей школьного возраста является местом для физкультурно-спортивного развития, развития художественно-эстетического творчества, соблюдения личностно-ориентированного подхода. Пребывание в лагере для каждого ребёнка – это время получения новых знаний, формирования коммуникативных, социальных и личностных компетенций обучающихся. В то же время, посещая пришкольный лагерь, ребёнок общается с друзьями, находится под присмотром педагогов, своевременно накормлен, занят интересными делами, а вечер и выходные дни проводит в кругу семьи. </a:t>
            </a:r>
          </a:p>
          <a:p>
            <a:pPr indent="360000" algn="just">
              <a:lnSpc>
                <a:spcPct val="107000"/>
              </a:lnSpc>
            </a:pPr>
            <a:r>
              <a:rPr lang="ru-RU" sz="12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Приоритетными направлениями программы организации летнего отдыха обучающихся 1–4 классов являются гражданско-патриотическое и социально-педагогическое направления. </a:t>
            </a:r>
            <a:r>
              <a:rPr lang="ru-RU" sz="12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тематики смены обусловлен популяризацией молодежного движения России «Движение первых», </a:t>
            </a:r>
            <a:r>
              <a:rPr lang="ru-RU" sz="12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 развития социальной активности «Орлята России», целью </a:t>
            </a:r>
            <a:r>
              <a:rPr lang="ru-RU" sz="12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которых является воспитание, организация досуга детей и формирование мировоззрения на основе традиционных российских духовных и нравственных целей. Ценности Движения первых отлично отражают смысл лагерной смены в пришкольном лагере: участники Движения действуют как одна команда, помогая друг другу в учебе, труде, поиске и раскрытии таланта каждого; плечом к плечу преодолевают трудности. Ещё один смысл, вложенный в название смены, Быть Первым – значит быть лидером во всём: в спорте, в творчестве</a:t>
            </a:r>
            <a:r>
              <a:rPr lang="ru-RU" sz="12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духовном развитии. </a:t>
            </a:r>
            <a:r>
              <a:rPr lang="ru-RU" sz="12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Содержанием летнего отдыха должен стать активно организованный отдых детей, способствующий снятию физического и психологического напряжения детского организма. В течение смены у ребят будут формироваться установки на движение вперед к поставленной цели, развитие творческого потенциала, лидерских качеств, коммуникативных способностей</a:t>
            </a:r>
            <a:r>
              <a:rPr lang="ru-RU" sz="12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2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143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7147B0-DF83-D4CF-1897-4D145D7DB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" t="-408" r="91" b="450"/>
          <a:stretch/>
        </p:blipFill>
        <p:spPr>
          <a:xfrm>
            <a:off x="2599" y="-50800"/>
            <a:ext cx="9906000" cy="695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60EDF4-FD6C-59F9-7A59-0559474C8392}"/>
              </a:ext>
            </a:extLst>
          </p:cNvPr>
          <p:cNvSpPr txBox="1"/>
          <p:nvPr/>
        </p:nvSpPr>
        <p:spPr>
          <a:xfrm>
            <a:off x="1977656" y="203533"/>
            <a:ext cx="4954772" cy="402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организации лагеря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B1642F-A0BC-67AB-ADB5-7CF916CEF077}"/>
              </a:ext>
            </a:extLst>
          </p:cNvPr>
          <p:cNvSpPr txBox="1"/>
          <p:nvPr/>
        </p:nvSpPr>
        <p:spPr>
          <a:xfrm>
            <a:off x="2211500" y="5017920"/>
            <a:ext cx="7050907" cy="113088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 отряда формируется модель детского самоуправления: командир отряда, помощник командира, физрук отряда, культорг отряда, художник-оформитель, журналист, хранитель чистоты.</a:t>
            </a:r>
            <a:endParaRPr lang="ru-RU" sz="1600" kern="1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29302-7B98-0454-CE88-3108C755BF82}"/>
              </a:ext>
            </a:extLst>
          </p:cNvPr>
          <p:cNvSpPr txBox="1"/>
          <p:nvPr/>
        </p:nvSpPr>
        <p:spPr>
          <a:xfrm>
            <a:off x="757891" y="2803825"/>
            <a:ext cx="83902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/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отряд имеет своё направление, совпадающее с направлениями </a:t>
            </a: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российского движения детей и молодёжи </a:t>
            </a: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«Движение первых»: </a:t>
            </a:r>
          </a:p>
          <a:p>
            <a:pPr indent="360000">
              <a:tabLst>
                <a:tab pos="628650" algn="l"/>
              </a:tabLst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«Служи Отечеству»</a:t>
            </a:r>
          </a:p>
          <a:p>
            <a:pPr indent="360000">
              <a:tabLst>
                <a:tab pos="628650" algn="l"/>
              </a:tabLst>
            </a:pP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«Создавай и вдохновляй»</a:t>
            </a:r>
          </a:p>
          <a:p>
            <a:pPr indent="360000">
              <a:tabLst>
                <a:tab pos="628650" algn="l"/>
              </a:tabLst>
            </a:pP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«Будь здоров»</a:t>
            </a:r>
            <a:endParaRPr lang="ru-RU" sz="16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>
              <a:tabLst>
                <a:tab pos="628650" algn="l"/>
              </a:tabLst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«Береги планету»</a:t>
            </a:r>
            <a:endParaRPr lang="ru-RU" sz="16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>
              <a:tabLst>
                <a:tab pos="628650" algn="l"/>
              </a:tabLst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«Умей дружить»</a:t>
            </a:r>
            <a:endParaRPr lang="ru-RU" sz="16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>
              <a:tabLst>
                <a:tab pos="628650" algn="l"/>
              </a:tabLst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ru-RU" sz="16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«Благо твори»</a:t>
            </a:r>
            <a:endParaRPr lang="ru-RU" sz="16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5A8E7DF-2D1C-F505-EDFA-646B7EBE7EB2}"/>
              </a:ext>
            </a:extLst>
          </p:cNvPr>
          <p:cNvSpPr/>
          <p:nvPr/>
        </p:nvSpPr>
        <p:spPr>
          <a:xfrm>
            <a:off x="7546901" y="107090"/>
            <a:ext cx="2233724" cy="2255426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Движение первых — Википедия">
            <a:extLst>
              <a:ext uri="{FF2B5EF4-FFF2-40B4-BE49-F238E27FC236}">
                <a16:creationId xmlns:a16="http://schemas.microsoft.com/office/drawing/2014/main" id="{8F088A89-8CD2-8385-540C-A87539BD6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418" y="404550"/>
            <a:ext cx="968689" cy="191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EB8DF0-2ED9-B879-4563-6577791FEA9C}"/>
              </a:ext>
            </a:extLst>
          </p:cNvPr>
          <p:cNvSpPr txBox="1"/>
          <p:nvPr/>
        </p:nvSpPr>
        <p:spPr>
          <a:xfrm>
            <a:off x="757892" y="991187"/>
            <a:ext cx="6789007" cy="1660647"/>
          </a:xfrm>
          <a:prstGeom prst="rect">
            <a:avLst/>
          </a:prstGeom>
          <a:noFill/>
          <a:ln w="28575">
            <a:solidFill>
              <a:srgbClr val="FFA800"/>
            </a:solidFill>
          </a:ln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идея лагерной смены – формирование у воспитанников установки на движение вперед к поставленной цели, развитие творческого потенциала, лидерских качеств и коммуникативных способностей через взаимодействие в команде, помогая друг другу и плечом к плечу преодолевая трудности.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42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E878E6-710B-FCE1-A772-E5032ED276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" t="4653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8C9F23-D8DF-F0B7-8592-F17C2FB10762}"/>
              </a:ext>
            </a:extLst>
          </p:cNvPr>
          <p:cNvSpPr txBox="1"/>
          <p:nvPr/>
        </p:nvSpPr>
        <p:spPr>
          <a:xfrm>
            <a:off x="2386714" y="262162"/>
            <a:ext cx="4954772" cy="402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 задачи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A329E0-5013-307B-35D7-F938BBD63C09}"/>
              </a:ext>
            </a:extLst>
          </p:cNvPr>
          <p:cNvSpPr txBox="1"/>
          <p:nvPr/>
        </p:nvSpPr>
        <p:spPr>
          <a:xfrm>
            <a:off x="927100" y="1150591"/>
            <a:ext cx="7874000" cy="139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1600" b="1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благоприятные условия для укрепления здоровья и организации досуга обучающихся во время летних каникул, развития творческого и интеллектуального потенциала личности, её индивидуальных способностей и дарований, творческой активности с учётом собственных интересов, наклонностей и возможностей. </a:t>
            </a:r>
            <a:endParaRPr lang="ru-RU" sz="12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E97BC3-3450-F1FB-21D0-28183B1129C3}"/>
              </a:ext>
            </a:extLst>
          </p:cNvPr>
          <p:cNvSpPr txBox="1"/>
          <p:nvPr/>
        </p:nvSpPr>
        <p:spPr>
          <a:xfrm>
            <a:off x="927100" y="2774171"/>
            <a:ext cx="787400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>
              <a:lnSpc>
                <a:spcPct val="107000"/>
              </a:lnSpc>
            </a:pPr>
            <a:r>
              <a:rPr lang="ru-RU" sz="16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психолого-педагогические и организационные условия для нравственного, физического, интеллектуального развития детей.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благоприятные условия для укрепления здоровья детей; пропагандировать здоровый образ жизни.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формированию санитарно-гигиенической культуры.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формированию духовно-нравственных ценностей, культурного поведения.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формированию навыков общения и толерантности.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6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Приобщать ребят к творческим видам деятельности, развитию творческого мышления. </a:t>
            </a:r>
          </a:p>
        </p:txBody>
      </p:sp>
    </p:spTree>
    <p:extLst>
      <p:ext uri="{BB962C8B-B14F-4D97-AF65-F5344CB8AC3E}">
        <p14:creationId xmlns:p14="http://schemas.microsoft.com/office/powerpoint/2010/main" val="2295335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D8CED1-E0A0-52D9-9CDB-9CB0CBDB29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" t="-408" r="91" b="450"/>
          <a:stretch/>
        </p:blipFill>
        <p:spPr>
          <a:xfrm>
            <a:off x="1" y="-101600"/>
            <a:ext cx="9906000" cy="695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B0B771-DEF4-FFF9-7439-9B170426BC1E}"/>
              </a:ext>
            </a:extLst>
          </p:cNvPr>
          <p:cNvSpPr txBox="1"/>
          <p:nvPr/>
        </p:nvSpPr>
        <p:spPr>
          <a:xfrm>
            <a:off x="404037" y="-14240"/>
            <a:ext cx="8864600" cy="731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Основное содержание программы </a:t>
            </a:r>
          </a:p>
          <a:p>
            <a:pPr algn="ctr">
              <a:lnSpc>
                <a:spcPct val="107000"/>
              </a:lnSpc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пути ее реализации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8FEF7F2-BAFE-A142-F846-DC16A719F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821584"/>
              </p:ext>
            </p:extLst>
          </p:nvPr>
        </p:nvGraphicFramePr>
        <p:xfrm>
          <a:off x="333154" y="955528"/>
          <a:ext cx="9239692" cy="5664057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326440">
                  <a:extLst>
                    <a:ext uri="{9D8B030D-6E8A-4147-A177-3AD203B41FA5}">
                      <a16:colId xmlns:a16="http://schemas.microsoft.com/office/drawing/2014/main" val="2619670450"/>
                    </a:ext>
                  </a:extLst>
                </a:gridCol>
                <a:gridCol w="3575694">
                  <a:extLst>
                    <a:ext uri="{9D8B030D-6E8A-4147-A177-3AD203B41FA5}">
                      <a16:colId xmlns:a16="http://schemas.microsoft.com/office/drawing/2014/main" val="3659932632"/>
                    </a:ext>
                  </a:extLst>
                </a:gridCol>
                <a:gridCol w="2244516">
                  <a:extLst>
                    <a:ext uri="{9D8B030D-6E8A-4147-A177-3AD203B41FA5}">
                      <a16:colId xmlns:a16="http://schemas.microsoft.com/office/drawing/2014/main" val="3904337193"/>
                    </a:ext>
                  </a:extLst>
                </a:gridCol>
                <a:gridCol w="2093042">
                  <a:extLst>
                    <a:ext uri="{9D8B030D-6E8A-4147-A177-3AD203B41FA5}">
                      <a16:colId xmlns:a16="http://schemas.microsoft.com/office/drawing/2014/main" val="3656751541"/>
                    </a:ext>
                  </a:extLst>
                </a:gridCol>
              </a:tblGrid>
              <a:tr h="313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Bookman Old Style" panose="02050604050505020204" pitchFamily="18" charset="0"/>
                        </a:rPr>
                        <a:t>Направление</a:t>
                      </a:r>
                      <a:endParaRPr lang="ru-RU" sz="1100" kern="1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Bookman Old Style" panose="02050604050505020204" pitchFamily="18" charset="0"/>
                        </a:rPr>
                        <a:t>Задачи</a:t>
                      </a:r>
                      <a:endParaRPr lang="ru-RU" sz="1100" kern="1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Bookman Old Style" panose="02050604050505020204" pitchFamily="18" charset="0"/>
                        </a:rPr>
                        <a:t>Формы работы</a:t>
                      </a:r>
                      <a:endParaRPr lang="ru-RU" sz="1100" kern="1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Bookman Old Style" panose="02050604050505020204" pitchFamily="18" charset="0"/>
                        </a:rPr>
                        <a:t>Ожидаемый результат</a:t>
                      </a:r>
                      <a:endParaRPr lang="ru-RU" sz="1100" kern="1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/>
                </a:tc>
                <a:extLst>
                  <a:ext uri="{0D108BD9-81ED-4DB2-BD59-A6C34878D82A}">
                    <a16:rowId xmlns:a16="http://schemas.microsoft.com/office/drawing/2014/main" val="4284648916"/>
                  </a:ext>
                </a:extLst>
              </a:tr>
              <a:tr h="7679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 baseline="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Познавательное</a:t>
                      </a:r>
                      <a:endParaRPr lang="ru-RU" sz="1000" kern="100" baseline="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Расширение знаний детей об окружающем мире; удовлетворение потребности ребенка в реализации своих знаний и умений.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Экскурсии, беседы, викторины, квесты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Личность, свободно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общающаяся со старшими и сверстниками</a:t>
                      </a:r>
                      <a:endParaRPr lang="ru-RU" sz="1050" kern="10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585595"/>
                  </a:ext>
                </a:extLst>
              </a:tr>
              <a:tr h="959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 baseline="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Спортивно-оздоровительное</a:t>
                      </a:r>
                      <a:endParaRPr lang="ru-RU" sz="1000" kern="100" baseline="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Вовлечение детей в различные формы физкультурно-оздоровительной работы; выработка и укрепление гигиенических навыков; расширение знаний об охране здоровья.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Утренняя зарядка, спортивные игры на свежем воздухе, подвижные игры, эстафеты, ежедневные минутки здоровья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Социально-активная личность, физически и психически здоровая, обладающая духовно-нравственными качествами</a:t>
                      </a:r>
                      <a:endParaRPr lang="ru-RU" sz="1050" kern="10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03250"/>
                  </a:ext>
                </a:extLst>
              </a:tr>
              <a:tr h="15207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 baseline="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Патриотическое </a:t>
                      </a:r>
                      <a:endParaRPr lang="ru-RU" sz="1000" kern="100" baseline="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Воспитание школьников гражданами своей Родины, знающими и уважающими свои корни, культуру, традиции своей семьи, школы, родного края; от воспитания любви к родной школе и отчему дому к формированию гражданского самосознания, ответственности за судьбу Родины; приобщение к духовным ценностям российской истории.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Флешмобы, посещение, отрядные часы, расширяющие кругозор детей, помогающие ребенку осмыслить свое место в природе и усвоить такие ценности как «Отечество», «Семья»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Личность, любящая свою большую и малую родину, готовая защищать интересы своего Отечества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65002"/>
                  </a:ext>
                </a:extLst>
              </a:tr>
              <a:tr h="9504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 baseline="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Досуговое</a:t>
                      </a:r>
                      <a:endParaRPr lang="ru-RU" sz="1000" kern="100" baseline="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Вовлечь как можно больше ребят в различные формы организации досуга; организовать деятельность творческих мастерских.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Мероприятия различной направленности, игры, праздники, конкурсы, тематические сборы и линейки.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Личность, творчески проводящая свободное время.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213446"/>
                  </a:ext>
                </a:extLst>
              </a:tr>
              <a:tr h="11519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 baseline="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Художественно-эстетическое</a:t>
                      </a:r>
                      <a:endParaRPr lang="ru-RU" sz="1000" kern="100" baseline="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Приобщение детей к посильной и доступной деятельности в области искусства, воспитывая у них потребность, вносить элементы прекрасного в окружающую среду, свой быт; формирование художественно-эстетического вкуса, развитие творческих способностей детей.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Оформление отряда «Наш отрядный дом», конкурс рисунков, творческие конкурсы, игровые творческие программы, мастер-классы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Развитое чувство прекрасного, умение найти себя в творчестве, массовое участие в культурном досуге.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9" marR="17629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342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92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9A4D8E-B00E-B657-FA45-3C21D05FD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88B4A6-AEFE-7954-5E74-2277E935E134}"/>
              </a:ext>
            </a:extLst>
          </p:cNvPr>
          <p:cNvSpPr txBox="1"/>
          <p:nvPr/>
        </p:nvSpPr>
        <p:spPr>
          <a:xfrm>
            <a:off x="865239" y="1119523"/>
            <a:ext cx="8141109" cy="4198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ctr">
              <a:lnSpc>
                <a:spcPct val="115000"/>
              </a:lnSpc>
            </a:pPr>
            <a:r>
              <a:rPr lang="ru-RU" sz="16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Оздоровительная работа</a:t>
            </a:r>
          </a:p>
          <a:p>
            <a:pPr indent="361950" algn="ctr">
              <a:lnSpc>
                <a:spcPct val="115000"/>
              </a:lnSpc>
            </a:pP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Основополагающими идеями в работе с детьми в пришкольном </a:t>
            </a:r>
          </a:p>
          <a:p>
            <a:pPr algn="ctr">
              <a:lnSpc>
                <a:spcPct val="115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летнем лагере является сохранение и укрепление здоровья </a:t>
            </a:r>
          </a:p>
          <a:p>
            <a:pPr algn="ctr">
              <a:lnSpc>
                <a:spcPct val="115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детей, поэтому в программу включены следующие мероприятия:</a:t>
            </a:r>
          </a:p>
          <a:p>
            <a:pPr algn="just">
              <a:lnSpc>
                <a:spcPct val="115000"/>
              </a:lnSpc>
            </a:pPr>
            <a:endParaRPr lang="ru-RU" sz="14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ежедневный осмотр детей медицинским работником;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утренняя гимнастика;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sz="1400" kern="100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лечебная физическая культура;</a:t>
            </a:r>
            <a:endParaRPr lang="ru-RU" sz="1400" kern="1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солнечных и воздушных ванн (в течение всего времени пребывания в лагере);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здорового питания детей;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спортивно-массовых мероприятий: спортивные эстафеты, подвижные спортивные игры.</a:t>
            </a:r>
          </a:p>
        </p:txBody>
      </p:sp>
    </p:spTree>
    <p:extLst>
      <p:ext uri="{BB962C8B-B14F-4D97-AF65-F5344CB8AC3E}">
        <p14:creationId xmlns:p14="http://schemas.microsoft.com/office/powerpoint/2010/main" val="1455683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E60569-746C-E217-024F-29FA74BBC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805" y="-202018"/>
            <a:ext cx="10541591" cy="72980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CACC5D-E733-016D-2536-82AAFB633C60}"/>
              </a:ext>
            </a:extLst>
          </p:cNvPr>
          <p:cNvSpPr txBox="1"/>
          <p:nvPr/>
        </p:nvSpPr>
        <p:spPr>
          <a:xfrm>
            <a:off x="546099" y="855805"/>
            <a:ext cx="8817639" cy="5277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4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Профилактические мероприятия и мероприятия </a:t>
            </a:r>
          </a:p>
          <a:p>
            <a:pPr algn="ctr">
              <a:lnSpc>
                <a:spcPct val="115000"/>
              </a:lnSpc>
            </a:pPr>
            <a:r>
              <a:rPr lang="ru-RU" sz="14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предупреждению чрезвычайных ситуаций и охране жизни детей в летний период:</a:t>
            </a:r>
          </a:p>
          <a:p>
            <a:pPr algn="ctr">
              <a:lnSpc>
                <a:spcPct val="115000"/>
              </a:lnSpc>
            </a:pPr>
            <a:endParaRPr lang="ru-RU" sz="1400" b="1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15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Инструктажи для детей: «Правила пожарной безопасности», «Правила поведения детей при прогулках и походах», «Безопасность детей при проведении спортивных мероприятий», «Правила безопасного поведения на водных объектах и оказания помощи пострадавшим на воде» и др.</a:t>
            </a:r>
          </a:p>
          <a:p>
            <a:pPr indent="361950" algn="just">
              <a:lnSpc>
                <a:spcPct val="115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Беседы: «Солнце, воздух и вода – наши лучшие друзья!», «Осанка – основа красивой походки», «Опасности лета», «Правильное питание», «Аптека под ногами». «Как поднять себе настроение!», «Путешествие в страну </a:t>
            </a:r>
            <a:r>
              <a:rPr lang="ru-RU" sz="1400" kern="10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Витаминию</a:t>
            </a: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«Чем вредно переедание», «Азбука здоровья», разучивание комплекса лечебной оздоровительной гимнастики, «Зеленая аптечка» первая помощь при укусах насекомых», «Значение спорта в жизни человека», «Чтоб всегда красивым быть, надо…», «Вредные привычки и их последствия для организма», «Если хочешь быть здоров – закаляйся!», «В здоровом теле – здоровый дух».</a:t>
            </a:r>
          </a:p>
          <a:p>
            <a:pPr indent="361950" algn="just">
              <a:lnSpc>
                <a:spcPct val="115000"/>
              </a:lnSpc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Инструкции по основам безопасности жизнедеятельности: «Один дома», «Безопасность в доме», «Правила поведения с незнакомыми людьми», «Правила поведения и безопасности человека на воде», «Меры доврачебной помощи», «Безопасный путь в лагерь и из лагеря», тренировка по экстренной эвакуации персонала и воспитанников лагеря при пожаре, «Законы безопасности в лагере «Радуга», «Правила поведения детей при прогулках и походах», «Правила езды на велосипеде», «Безопасное поведение во время стихийных бедствий», ««Безопасность в доме»</a:t>
            </a:r>
          </a:p>
        </p:txBody>
      </p:sp>
    </p:spTree>
    <p:extLst>
      <p:ext uri="{BB962C8B-B14F-4D97-AF65-F5344CB8AC3E}">
        <p14:creationId xmlns:p14="http://schemas.microsoft.com/office/powerpoint/2010/main" val="388805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FCF6A8-B0CA-4DD9-4F7C-0C68DA37B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421A70B-A9FF-1FF8-7C44-E5780C4F5D27}"/>
              </a:ext>
            </a:extLst>
          </p:cNvPr>
          <p:cNvSpPr txBox="1"/>
          <p:nvPr/>
        </p:nvSpPr>
        <p:spPr>
          <a:xfrm>
            <a:off x="2238892" y="294059"/>
            <a:ext cx="5428216" cy="402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Примерный распорядок дня лагеря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24A5B7B-7C98-9181-D511-6938064B3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785227"/>
              </p:ext>
            </p:extLst>
          </p:nvPr>
        </p:nvGraphicFramePr>
        <p:xfrm>
          <a:off x="2238892" y="1253330"/>
          <a:ext cx="6743700" cy="43400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9188">
                  <a:extLst>
                    <a:ext uri="{9D8B030D-6E8A-4147-A177-3AD203B41FA5}">
                      <a16:colId xmlns:a16="http://schemas.microsoft.com/office/drawing/2014/main" val="3793536844"/>
                    </a:ext>
                  </a:extLst>
                </a:gridCol>
                <a:gridCol w="5264512">
                  <a:extLst>
                    <a:ext uri="{9D8B030D-6E8A-4147-A177-3AD203B41FA5}">
                      <a16:colId xmlns:a16="http://schemas.microsoft.com/office/drawing/2014/main" val="1901881818"/>
                    </a:ext>
                  </a:extLst>
                </a:gridCol>
              </a:tblGrid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0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Время</a:t>
                      </a:r>
                      <a:endParaRPr lang="ru-RU" sz="1100" b="1" kern="10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0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Мероприятия</a:t>
                      </a:r>
                      <a:endParaRPr lang="ru-RU" sz="1100" b="1" kern="10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2168371013"/>
                  </a:ext>
                </a:extLst>
              </a:tr>
              <a:tr h="3377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7:40-8:00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сбор детей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2074074196"/>
                  </a:ext>
                </a:extLst>
              </a:tr>
              <a:tr h="3377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8:00-8:15     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утренняя гимнастика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1866177281"/>
                  </a:ext>
                </a:extLst>
              </a:tr>
              <a:tr h="303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8:15-8:30</a:t>
                      </a:r>
                      <a:endParaRPr lang="ru-RU" sz="1050" b="1" kern="10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линейка начала дня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646199143"/>
                  </a:ext>
                </a:extLst>
              </a:tr>
              <a:tr h="303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8:30-8:55    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завтрак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1756135512"/>
                  </a:ext>
                </a:extLst>
              </a:tr>
              <a:tr h="272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9:00-12:30   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отрядные мероприятия, согласно программе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3729081008"/>
                  </a:ext>
                </a:extLst>
              </a:tr>
              <a:tr h="261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12:30-13:00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обед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4052246085"/>
                  </a:ext>
                </a:extLst>
              </a:tr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13:00-13:20 </a:t>
                      </a:r>
                      <a:endParaRPr lang="ru-RU" sz="1050" b="1" kern="10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санитарно-гигиенические процедуры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1149440885"/>
                  </a:ext>
                </a:extLst>
              </a:tr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13:20-15:00 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тихий час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548405307"/>
                  </a:ext>
                </a:extLst>
              </a:tr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15:00-15:15 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полдник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3095851060"/>
                  </a:ext>
                </a:extLst>
              </a:tr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15:15-16:00 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отрядные дела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299749010"/>
                  </a:ext>
                </a:extLst>
              </a:tr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16:00-16:45 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спортивно-оздоровительный час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3433349384"/>
                  </a:ext>
                </a:extLst>
              </a:tr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16:45-17:00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линейка подведения итогов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645275084"/>
                  </a:ext>
                </a:extLst>
              </a:tr>
              <a:tr h="315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17:00 -17:15</a:t>
                      </a:r>
                      <a:endParaRPr lang="ru-RU" sz="1050" b="1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уход домой </a:t>
                      </a:r>
                      <a:endParaRPr lang="ru-RU" sz="1050" kern="1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25" marR="58025" marT="0" marB="0"/>
                </a:tc>
                <a:extLst>
                  <a:ext uri="{0D108BD9-81ED-4DB2-BD59-A6C34878D82A}">
                    <a16:rowId xmlns:a16="http://schemas.microsoft.com/office/drawing/2014/main" val="3604881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568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146296-67CD-1362-9CB7-F3899B2CF4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3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4AA89D-F617-0D52-FB30-EEEF5F98F798}"/>
              </a:ext>
            </a:extLst>
          </p:cNvPr>
          <p:cNvSpPr txBox="1"/>
          <p:nvPr/>
        </p:nvSpPr>
        <p:spPr>
          <a:xfrm>
            <a:off x="534286" y="1674096"/>
            <a:ext cx="8837428" cy="4473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сопровождение программы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методами организации деятельности являются: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игры (игры отбираются воспитателями в соответствии с поставленной целью).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состязательности (распространяется на все сферы творческой деятельности).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коллективной творческой деятельности (КТД).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воспитательно-профилактической работы с детьми в целях предотвращения или устранения негативных психологических факторов.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детьми по налаживанию и поддерживанию их межличностных взаимоотношений.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Педагогические условия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Отбор педагогических средств с учетом возрастных и индивидуальных особенностей, способствующих успешной самореализации детей.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различных видов деятельности.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Добровольность включения детей в организацию жизни лагеря.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ситуации успеха.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Систематическое информирование о результатах прожитого дня.</a:t>
            </a:r>
          </a:p>
          <a:p>
            <a:pPr marL="270510" algn="just">
              <a:lnSpc>
                <a:spcPct val="107000"/>
              </a:lnSpc>
              <a:spcAft>
                <a:spcPts val="800"/>
              </a:spcAft>
            </a:pPr>
            <a:r>
              <a:rPr lang="ru-RU" sz="1400" kern="1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различных видов стимулирования.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4326CD-C084-A806-5567-89560C051AFA}"/>
              </a:ext>
            </a:extLst>
          </p:cNvPr>
          <p:cNvSpPr txBox="1"/>
          <p:nvPr/>
        </p:nvSpPr>
        <p:spPr>
          <a:xfrm>
            <a:off x="2238892" y="435015"/>
            <a:ext cx="5428216" cy="402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Механизмы реализации программы</a:t>
            </a:r>
            <a:endParaRPr lang="ru-RU" sz="16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012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1706</Words>
  <Application>Microsoft Office PowerPoint</Application>
  <PresentationFormat>Лист A4 (210x297 мм)</PresentationFormat>
  <Paragraphs>151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Зверева</dc:creator>
  <cp:lastModifiedBy>Ксения</cp:lastModifiedBy>
  <cp:revision>9</cp:revision>
  <dcterms:created xsi:type="dcterms:W3CDTF">2022-05-13T19:43:41Z</dcterms:created>
  <dcterms:modified xsi:type="dcterms:W3CDTF">2026-05-17T07:29:55Z</dcterms:modified>
</cp:coreProperties>
</file>